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51120675" cy="38520688"/>
  <p:notesSz cx="6858000" cy="9144000"/>
  <p:defaultTextStyle>
    <a:defPPr>
      <a:defRPr lang="en-US"/>
    </a:defPPr>
    <a:lvl1pPr marL="0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1pPr>
    <a:lvl2pPr marL="2150828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2pPr>
    <a:lvl3pPr marL="4301655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3pPr>
    <a:lvl4pPr marL="6452487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4pPr>
    <a:lvl5pPr marL="8603315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5pPr>
    <a:lvl6pPr marL="10754143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6pPr>
    <a:lvl7pPr marL="12904970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7pPr>
    <a:lvl8pPr marL="15055802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8pPr>
    <a:lvl9pPr marL="17206630" algn="l" defTabSz="4301655" rtl="0" eaLnBrk="1" latinLnBrk="0" hangingPunct="1">
      <a:defRPr sz="847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133" userDrawn="1">
          <p15:clr>
            <a:srgbClr val="A4A3A4"/>
          </p15:clr>
        </p15:guide>
        <p15:guide id="2" pos="15149" userDrawn="1">
          <p15:clr>
            <a:srgbClr val="A4A3A4"/>
          </p15:clr>
        </p15:guide>
        <p15:guide id="3" pos="165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5C81"/>
    <a:srgbClr val="C6ACC9"/>
    <a:srgbClr val="FFDCDE"/>
    <a:srgbClr val="C1C0A8"/>
    <a:srgbClr val="FDDCFF"/>
    <a:srgbClr val="FFFDDC"/>
    <a:srgbClr val="FFE4DC"/>
    <a:srgbClr val="D0B6B8"/>
    <a:srgbClr val="FFDCDD"/>
    <a:srgbClr val="DDC7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6"/>
    <p:restoredTop sz="94631"/>
  </p:normalViewPr>
  <p:slideViewPr>
    <p:cSldViewPr snapToGrid="0" snapToObjects="1">
      <p:cViewPr>
        <p:scale>
          <a:sx n="66" d="100"/>
          <a:sy n="66" d="100"/>
        </p:scale>
        <p:origin x="-6248" y="-5648"/>
      </p:cViewPr>
      <p:guideLst>
        <p:guide orient="horz" pos="12133"/>
        <p:guide pos="15149"/>
        <p:guide pos="165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8AACD-46DD-D948-92C9-7A9AC02C1491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81125" y="1143000"/>
            <a:ext cx="4095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9AE53-F876-5D40-81DF-6470EC811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42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1pPr>
    <a:lvl2pPr marL="2150828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2pPr>
    <a:lvl3pPr marL="4301655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3pPr>
    <a:lvl4pPr marL="6452487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4pPr>
    <a:lvl5pPr marL="8603315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5pPr>
    <a:lvl6pPr marL="10754143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6pPr>
    <a:lvl7pPr marL="12904970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7pPr>
    <a:lvl8pPr marL="15055802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8pPr>
    <a:lvl9pPr marL="17206630" algn="l" defTabSz="4301655" rtl="0" eaLnBrk="1" latinLnBrk="0" hangingPunct="1">
      <a:defRPr sz="564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81125" y="1143000"/>
            <a:ext cx="40957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9AE53-F876-5D40-81DF-6470EC811A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24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34051" y="6304199"/>
            <a:ext cx="43452574" cy="13410906"/>
          </a:xfrm>
        </p:spPr>
        <p:txBody>
          <a:bodyPr anchor="b"/>
          <a:lstStyle>
            <a:lvl1pPr algn="ctr">
              <a:defRPr sz="3354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90085" y="20232281"/>
            <a:ext cx="38340506" cy="9300247"/>
          </a:xfrm>
        </p:spPr>
        <p:txBody>
          <a:bodyPr/>
          <a:lstStyle>
            <a:lvl1pPr marL="0" indent="0" algn="ctr">
              <a:buNone/>
              <a:defRPr sz="13417"/>
            </a:lvl1pPr>
            <a:lvl2pPr marL="2556022" indent="0" algn="ctr">
              <a:buNone/>
              <a:defRPr sz="11181"/>
            </a:lvl2pPr>
            <a:lvl3pPr marL="5112045" indent="0" algn="ctr">
              <a:buNone/>
              <a:defRPr sz="10063"/>
            </a:lvl3pPr>
            <a:lvl4pPr marL="7668067" indent="0" algn="ctr">
              <a:buNone/>
              <a:defRPr sz="8945"/>
            </a:lvl4pPr>
            <a:lvl5pPr marL="10224089" indent="0" algn="ctr">
              <a:buNone/>
              <a:defRPr sz="8945"/>
            </a:lvl5pPr>
            <a:lvl6pPr marL="12780112" indent="0" algn="ctr">
              <a:buNone/>
              <a:defRPr sz="8945"/>
            </a:lvl6pPr>
            <a:lvl7pPr marL="15336134" indent="0" algn="ctr">
              <a:buNone/>
              <a:defRPr sz="8945"/>
            </a:lvl7pPr>
            <a:lvl8pPr marL="17892156" indent="0" algn="ctr">
              <a:buNone/>
              <a:defRPr sz="8945"/>
            </a:lvl8pPr>
            <a:lvl9pPr marL="20448179" indent="0" algn="ctr">
              <a:buNone/>
              <a:defRPr sz="8945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09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86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583236" y="2050870"/>
            <a:ext cx="11022896" cy="3264450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14549" y="2050870"/>
            <a:ext cx="32429678" cy="326445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97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52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7924" y="9603433"/>
            <a:ext cx="44091582" cy="16023533"/>
          </a:xfrm>
        </p:spPr>
        <p:txBody>
          <a:bodyPr anchor="b"/>
          <a:lstStyle>
            <a:lvl1pPr>
              <a:defRPr sz="3354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87924" y="25778555"/>
            <a:ext cx="44091582" cy="8426398"/>
          </a:xfrm>
        </p:spPr>
        <p:txBody>
          <a:bodyPr/>
          <a:lstStyle>
            <a:lvl1pPr marL="0" indent="0">
              <a:buNone/>
              <a:defRPr sz="13417">
                <a:solidFill>
                  <a:schemeClr val="tx1"/>
                </a:solidFill>
              </a:defRPr>
            </a:lvl1pPr>
            <a:lvl2pPr marL="2556022" indent="0">
              <a:buNone/>
              <a:defRPr sz="11181">
                <a:solidFill>
                  <a:schemeClr val="tx1">
                    <a:tint val="75000"/>
                  </a:schemeClr>
                </a:solidFill>
              </a:defRPr>
            </a:lvl2pPr>
            <a:lvl3pPr marL="5112045" indent="0">
              <a:buNone/>
              <a:defRPr sz="10063">
                <a:solidFill>
                  <a:schemeClr val="tx1">
                    <a:tint val="75000"/>
                  </a:schemeClr>
                </a:solidFill>
              </a:defRPr>
            </a:lvl3pPr>
            <a:lvl4pPr marL="7668067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4pPr>
            <a:lvl5pPr marL="10224089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5pPr>
            <a:lvl6pPr marL="12780112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6pPr>
            <a:lvl7pPr marL="15336134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7pPr>
            <a:lvl8pPr marL="17892156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8pPr>
            <a:lvl9pPr marL="20448179" indent="0">
              <a:buNone/>
              <a:defRPr sz="8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36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14546" y="10254350"/>
            <a:ext cx="21726287" cy="244410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79842" y="10254350"/>
            <a:ext cx="21726287" cy="244410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89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5" y="2050879"/>
            <a:ext cx="44091582" cy="744555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1211" y="9442921"/>
            <a:ext cx="21626438" cy="4627830"/>
          </a:xfrm>
        </p:spPr>
        <p:txBody>
          <a:bodyPr anchor="b"/>
          <a:lstStyle>
            <a:lvl1pPr marL="0" indent="0">
              <a:buNone/>
              <a:defRPr sz="13417" b="1"/>
            </a:lvl1pPr>
            <a:lvl2pPr marL="2556022" indent="0">
              <a:buNone/>
              <a:defRPr sz="11181" b="1"/>
            </a:lvl2pPr>
            <a:lvl3pPr marL="5112045" indent="0">
              <a:buNone/>
              <a:defRPr sz="10063" b="1"/>
            </a:lvl3pPr>
            <a:lvl4pPr marL="7668067" indent="0">
              <a:buNone/>
              <a:defRPr sz="8945" b="1"/>
            </a:lvl4pPr>
            <a:lvl5pPr marL="10224089" indent="0">
              <a:buNone/>
              <a:defRPr sz="8945" b="1"/>
            </a:lvl5pPr>
            <a:lvl6pPr marL="12780112" indent="0">
              <a:buNone/>
              <a:defRPr sz="8945" b="1"/>
            </a:lvl6pPr>
            <a:lvl7pPr marL="15336134" indent="0">
              <a:buNone/>
              <a:defRPr sz="8945" b="1"/>
            </a:lvl7pPr>
            <a:lvl8pPr marL="17892156" indent="0">
              <a:buNone/>
              <a:defRPr sz="8945" b="1"/>
            </a:lvl8pPr>
            <a:lvl9pPr marL="20448179" indent="0">
              <a:buNone/>
              <a:defRPr sz="894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1211" y="14070751"/>
            <a:ext cx="21626438" cy="206959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879845" y="9442921"/>
            <a:ext cx="21732945" cy="4627830"/>
          </a:xfrm>
        </p:spPr>
        <p:txBody>
          <a:bodyPr anchor="b"/>
          <a:lstStyle>
            <a:lvl1pPr marL="0" indent="0">
              <a:buNone/>
              <a:defRPr sz="13417" b="1"/>
            </a:lvl1pPr>
            <a:lvl2pPr marL="2556022" indent="0">
              <a:buNone/>
              <a:defRPr sz="11181" b="1"/>
            </a:lvl2pPr>
            <a:lvl3pPr marL="5112045" indent="0">
              <a:buNone/>
              <a:defRPr sz="10063" b="1"/>
            </a:lvl3pPr>
            <a:lvl4pPr marL="7668067" indent="0">
              <a:buNone/>
              <a:defRPr sz="8945" b="1"/>
            </a:lvl4pPr>
            <a:lvl5pPr marL="10224089" indent="0">
              <a:buNone/>
              <a:defRPr sz="8945" b="1"/>
            </a:lvl5pPr>
            <a:lvl6pPr marL="12780112" indent="0">
              <a:buNone/>
              <a:defRPr sz="8945" b="1"/>
            </a:lvl6pPr>
            <a:lvl7pPr marL="15336134" indent="0">
              <a:buNone/>
              <a:defRPr sz="8945" b="1"/>
            </a:lvl7pPr>
            <a:lvl8pPr marL="17892156" indent="0">
              <a:buNone/>
              <a:defRPr sz="8945" b="1"/>
            </a:lvl8pPr>
            <a:lvl9pPr marL="20448179" indent="0">
              <a:buNone/>
              <a:defRPr sz="894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879845" y="14070751"/>
            <a:ext cx="21732945" cy="206959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11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8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0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5" y="2568046"/>
            <a:ext cx="16487748" cy="8988161"/>
          </a:xfrm>
        </p:spPr>
        <p:txBody>
          <a:bodyPr anchor="b"/>
          <a:lstStyle>
            <a:lvl1pPr>
              <a:defRPr sz="1789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32945" y="5546274"/>
            <a:ext cx="25879842" cy="27374656"/>
          </a:xfrm>
        </p:spPr>
        <p:txBody>
          <a:bodyPr/>
          <a:lstStyle>
            <a:lvl1pPr>
              <a:defRPr sz="17890"/>
            </a:lvl1pPr>
            <a:lvl2pPr>
              <a:defRPr sz="15654"/>
            </a:lvl2pPr>
            <a:lvl3pPr>
              <a:defRPr sz="13417"/>
            </a:lvl3pPr>
            <a:lvl4pPr>
              <a:defRPr sz="11181"/>
            </a:lvl4pPr>
            <a:lvl5pPr>
              <a:defRPr sz="11181"/>
            </a:lvl5pPr>
            <a:lvl6pPr>
              <a:defRPr sz="11181"/>
            </a:lvl6pPr>
            <a:lvl7pPr>
              <a:defRPr sz="11181"/>
            </a:lvl7pPr>
            <a:lvl8pPr>
              <a:defRPr sz="11181"/>
            </a:lvl8pPr>
            <a:lvl9pPr>
              <a:defRPr sz="1118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1205" y="11556206"/>
            <a:ext cx="16487748" cy="21409302"/>
          </a:xfrm>
        </p:spPr>
        <p:txBody>
          <a:bodyPr/>
          <a:lstStyle>
            <a:lvl1pPr marL="0" indent="0">
              <a:buNone/>
              <a:defRPr sz="8945"/>
            </a:lvl1pPr>
            <a:lvl2pPr marL="2556022" indent="0">
              <a:buNone/>
              <a:defRPr sz="7827"/>
            </a:lvl2pPr>
            <a:lvl3pPr marL="5112045" indent="0">
              <a:buNone/>
              <a:defRPr sz="6709"/>
            </a:lvl3pPr>
            <a:lvl4pPr marL="7668067" indent="0">
              <a:buNone/>
              <a:defRPr sz="5591"/>
            </a:lvl4pPr>
            <a:lvl5pPr marL="10224089" indent="0">
              <a:buNone/>
              <a:defRPr sz="5591"/>
            </a:lvl5pPr>
            <a:lvl6pPr marL="12780112" indent="0">
              <a:buNone/>
              <a:defRPr sz="5591"/>
            </a:lvl6pPr>
            <a:lvl7pPr marL="15336134" indent="0">
              <a:buNone/>
              <a:defRPr sz="5591"/>
            </a:lvl7pPr>
            <a:lvl8pPr marL="17892156" indent="0">
              <a:buNone/>
              <a:defRPr sz="5591"/>
            </a:lvl8pPr>
            <a:lvl9pPr marL="20448179" indent="0">
              <a:buNone/>
              <a:defRPr sz="559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18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5" y="2568046"/>
            <a:ext cx="16487748" cy="8988161"/>
          </a:xfrm>
        </p:spPr>
        <p:txBody>
          <a:bodyPr anchor="b"/>
          <a:lstStyle>
            <a:lvl1pPr>
              <a:defRPr sz="1789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32945" y="5546274"/>
            <a:ext cx="25879842" cy="27374656"/>
          </a:xfrm>
        </p:spPr>
        <p:txBody>
          <a:bodyPr anchor="t"/>
          <a:lstStyle>
            <a:lvl1pPr marL="0" indent="0">
              <a:buNone/>
              <a:defRPr sz="17890"/>
            </a:lvl1pPr>
            <a:lvl2pPr marL="2556022" indent="0">
              <a:buNone/>
              <a:defRPr sz="15654"/>
            </a:lvl2pPr>
            <a:lvl3pPr marL="5112045" indent="0">
              <a:buNone/>
              <a:defRPr sz="13417"/>
            </a:lvl3pPr>
            <a:lvl4pPr marL="7668067" indent="0">
              <a:buNone/>
              <a:defRPr sz="11181"/>
            </a:lvl4pPr>
            <a:lvl5pPr marL="10224089" indent="0">
              <a:buNone/>
              <a:defRPr sz="11181"/>
            </a:lvl5pPr>
            <a:lvl6pPr marL="12780112" indent="0">
              <a:buNone/>
              <a:defRPr sz="11181"/>
            </a:lvl6pPr>
            <a:lvl7pPr marL="15336134" indent="0">
              <a:buNone/>
              <a:defRPr sz="11181"/>
            </a:lvl7pPr>
            <a:lvl8pPr marL="17892156" indent="0">
              <a:buNone/>
              <a:defRPr sz="11181"/>
            </a:lvl8pPr>
            <a:lvl9pPr marL="20448179" indent="0">
              <a:buNone/>
              <a:defRPr sz="11181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1205" y="11556206"/>
            <a:ext cx="16487748" cy="21409302"/>
          </a:xfrm>
        </p:spPr>
        <p:txBody>
          <a:bodyPr/>
          <a:lstStyle>
            <a:lvl1pPr marL="0" indent="0">
              <a:buNone/>
              <a:defRPr sz="8945"/>
            </a:lvl1pPr>
            <a:lvl2pPr marL="2556022" indent="0">
              <a:buNone/>
              <a:defRPr sz="7827"/>
            </a:lvl2pPr>
            <a:lvl3pPr marL="5112045" indent="0">
              <a:buNone/>
              <a:defRPr sz="6709"/>
            </a:lvl3pPr>
            <a:lvl4pPr marL="7668067" indent="0">
              <a:buNone/>
              <a:defRPr sz="5591"/>
            </a:lvl4pPr>
            <a:lvl5pPr marL="10224089" indent="0">
              <a:buNone/>
              <a:defRPr sz="5591"/>
            </a:lvl5pPr>
            <a:lvl6pPr marL="12780112" indent="0">
              <a:buNone/>
              <a:defRPr sz="5591"/>
            </a:lvl6pPr>
            <a:lvl7pPr marL="15336134" indent="0">
              <a:buNone/>
              <a:defRPr sz="5591"/>
            </a:lvl7pPr>
            <a:lvl8pPr marL="17892156" indent="0">
              <a:buNone/>
              <a:defRPr sz="5591"/>
            </a:lvl8pPr>
            <a:lvl9pPr marL="20448179" indent="0">
              <a:buNone/>
              <a:defRPr sz="559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174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14547" y="2050879"/>
            <a:ext cx="44091582" cy="7445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4547" y="10254350"/>
            <a:ext cx="44091582" cy="24441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14546" y="35702979"/>
            <a:ext cx="11502152" cy="20508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6CD16-A7F0-7F48-B549-C1BC0367B119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33724" y="35702979"/>
            <a:ext cx="17253228" cy="20508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03977" y="35702979"/>
            <a:ext cx="11502152" cy="20508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E0180-29CB-374F-9251-641D00BE2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20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112045" rtl="0" eaLnBrk="1" latinLnBrk="0" hangingPunct="1">
        <a:lnSpc>
          <a:spcPct val="90000"/>
        </a:lnSpc>
        <a:spcBef>
          <a:spcPct val="0"/>
        </a:spcBef>
        <a:buNone/>
        <a:defRPr sz="24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78011" indent="-1278011" algn="l" defTabSz="5112045" rtl="0" eaLnBrk="1" latinLnBrk="0" hangingPunct="1">
        <a:lnSpc>
          <a:spcPct val="90000"/>
        </a:lnSpc>
        <a:spcBef>
          <a:spcPts val="5591"/>
        </a:spcBef>
        <a:buFont typeface="Arial" panose="020B0604020202020204" pitchFamily="34" charset="0"/>
        <a:buChar char="•"/>
        <a:defRPr sz="15654" kern="1200">
          <a:solidFill>
            <a:schemeClr val="tx1"/>
          </a:solidFill>
          <a:latin typeface="+mn-lt"/>
          <a:ea typeface="+mn-ea"/>
          <a:cs typeface="+mn-cs"/>
        </a:defRPr>
      </a:lvl1pPr>
      <a:lvl2pPr marL="3834033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3417" kern="1200">
          <a:solidFill>
            <a:schemeClr val="tx1"/>
          </a:solidFill>
          <a:latin typeface="+mn-lt"/>
          <a:ea typeface="+mn-ea"/>
          <a:cs typeface="+mn-cs"/>
        </a:defRPr>
      </a:lvl2pPr>
      <a:lvl3pPr marL="6390056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1181" kern="1200">
          <a:solidFill>
            <a:schemeClr val="tx1"/>
          </a:solidFill>
          <a:latin typeface="+mn-lt"/>
          <a:ea typeface="+mn-ea"/>
          <a:cs typeface="+mn-cs"/>
        </a:defRPr>
      </a:lvl3pPr>
      <a:lvl4pPr marL="8946078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4pPr>
      <a:lvl5pPr marL="11502100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5pPr>
      <a:lvl6pPr marL="14058123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6pPr>
      <a:lvl7pPr marL="16614145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7pPr>
      <a:lvl8pPr marL="19170167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8pPr>
      <a:lvl9pPr marL="21726190" indent="-1278011" algn="l" defTabSz="5112045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1pPr>
      <a:lvl2pPr marL="2556022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2pPr>
      <a:lvl3pPr marL="5112045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3pPr>
      <a:lvl4pPr marL="7668067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4pPr>
      <a:lvl5pPr marL="10224089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5pPr>
      <a:lvl6pPr marL="12780112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6pPr>
      <a:lvl7pPr marL="15336134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7pPr>
      <a:lvl8pPr marL="17892156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8pPr>
      <a:lvl9pPr marL="20448179" algn="l" defTabSz="5112045" rtl="0" eaLnBrk="1" latinLnBrk="0" hangingPunct="1">
        <a:defRPr sz="100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5C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35926474" y="7767644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Motivation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5926473" y="8967244"/>
            <a:ext cx="12780169" cy="4696639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~1,500,000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culturally deaf in the United States and Canada [1][2] with no efficient and natural way to communicate with the hearing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Communication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barriers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between sign language speakers and the general populace remain high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02154" y="7767643"/>
            <a:ext cx="12780169" cy="6306165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 smtClean="0">
                <a:latin typeface="Bookman Old Style" charset="0"/>
                <a:ea typeface="Bookman Old Style" charset="0"/>
                <a:cs typeface="Bookman Old Style" charset="0"/>
              </a:rPr>
              <a:t>Theory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294982" y="8967244"/>
            <a:ext cx="12780169" cy="14836653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buFont typeface="Arial" charset="0"/>
              <a:buChar char="•"/>
            </a:pPr>
            <a:endParaRPr lang="en-US" sz="3600" dirty="0">
              <a:solidFill>
                <a:srgbClr val="335C8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311425" y="824821"/>
            <a:ext cx="17395227" cy="599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0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  <a:t>Voice</a:t>
            </a:r>
            <a:r>
              <a:rPr lang="en-US" sz="22642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  <a:t/>
            </a:r>
            <a:br>
              <a:rPr lang="en-US" sz="22642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</a:br>
            <a:r>
              <a:rPr lang="en-US" sz="8386" b="1" dirty="0">
                <a:solidFill>
                  <a:srgbClr val="DCFFFD"/>
                </a:solidFill>
                <a:latin typeface="Garamond" charset="0"/>
                <a:ea typeface="Garamond" charset="0"/>
                <a:cs typeface="Garamond" charset="0"/>
              </a:rPr>
              <a:t>Sign Language Translation System</a:t>
            </a:r>
            <a:endParaRPr lang="en-US" sz="8386" b="1" dirty="0">
              <a:solidFill>
                <a:srgbClr val="DCFFFD"/>
              </a:solidFill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6614227" y="7767644"/>
            <a:ext cx="17608230" cy="6306165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Principle of Operation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6614227" y="8967245"/>
            <a:ext cx="17624437" cy="12627440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500" dirty="0"/>
          </a:p>
        </p:txBody>
      </p:sp>
      <p:sp>
        <p:nvSpPr>
          <p:cNvPr id="31" name="Rectangle 30"/>
          <p:cNvSpPr/>
          <p:nvPr/>
        </p:nvSpPr>
        <p:spPr>
          <a:xfrm>
            <a:off x="35920288" y="29321864"/>
            <a:ext cx="12780169" cy="3713632"/>
          </a:xfrm>
          <a:prstGeom prst="rect">
            <a:avLst/>
          </a:prstGeom>
          <a:solidFill>
            <a:srgbClr val="335C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53600" rtlCol="0" anchor="t" anchorCtr="0"/>
          <a:lstStyle/>
          <a:p>
            <a:pPr algn="ctr"/>
            <a:r>
              <a:rPr lang="en-US" sz="7500" dirty="0" smtClean="0">
                <a:latin typeface="Helvetica" charset="0"/>
                <a:ea typeface="Helvetica" charset="0"/>
                <a:cs typeface="Helvetica" charset="0"/>
              </a:rPr>
              <a:t>Features</a:t>
            </a:r>
            <a:endParaRPr lang="en-US" sz="75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5926473" y="14864171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Objective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5920288" y="16134735"/>
            <a:ext cx="12780169" cy="5459949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Build a system to allow sign-language speakers to communicate with non-speakers in an unobtrusive and natural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way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 subset of two sign language dialects, namely American Sign Language and Japanese Sign Language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241194" y="24677820"/>
            <a:ext cx="12780169" cy="3890254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Design Considerations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240349" y="25986658"/>
            <a:ext cx="12780169" cy="4406642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Computer vision (requires a camera, very difficult to capture just a person’s hands in changing environments)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Data gloves (very expensive)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 Vector Machines vs. Naive Bayes vs. Decision Trees (SVM has highest accuracy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)</a:t>
            </a: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5920288" y="22537356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Advantages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5921133" y="23803897"/>
            <a:ext cx="12780169" cy="4220542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Allows users to speak in sign language in a mobile environment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Portable and minimal setup time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Easily integrated into daily routine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6693604" y="22310661"/>
            <a:ext cx="17608230" cy="6306165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Results and </a:t>
            </a:r>
            <a:r>
              <a:rPr lang="en-US" sz="7500" b="1" dirty="0" smtClean="0">
                <a:latin typeface="Bookman Old Style" charset="0"/>
                <a:ea typeface="Bookman Old Style" charset="0"/>
                <a:cs typeface="Bookman Old Style" charset="0"/>
              </a:rPr>
              <a:t>Analysis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6693604" y="23526730"/>
            <a:ext cx="17608230" cy="14142087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Machine Learning (ML) models were trained on 100 iterations/sign of three users and used to predict on 100 iterations/sign of one user to calculate accuracy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Logistic Regression and Support Vector Machines (SVM) perform better than other ML models like Naive Bayes and Decision Tree Learning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More the input data, better the accuracy of the models. SVM converges with fewer iterations and a higher accuracy compared to Decision Tree Learning as seen in the graphs below</a:t>
            </a:r>
          </a:p>
        </p:txBody>
      </p:sp>
      <p:sp>
        <p:nvSpPr>
          <p:cNvPr id="30" name="Rectangle 29"/>
          <p:cNvSpPr/>
          <p:nvPr/>
        </p:nvSpPr>
        <p:spPr>
          <a:xfrm>
            <a:off x="2227653" y="30979202"/>
            <a:ext cx="12780169" cy="5375324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>
                <a:latin typeface="Bookman Old Style" charset="0"/>
                <a:ea typeface="Bookman Old Style" charset="0"/>
                <a:cs typeface="Bookman Old Style" charset="0"/>
              </a:rPr>
              <a:t>Acknowledgements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215677" y="32273243"/>
            <a:ext cx="12780169" cy="5395576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Group </a:t>
            </a: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Members: Akshay Budhkar, Eliot Chan, Biraj Kapadia, Amish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Patel</a:t>
            </a: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Consultant: Dana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Kuli</a:t>
            </a:r>
            <a:r>
              <a:rPr lang="hr-HR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ć</a:t>
            </a:r>
            <a:endParaRPr lang="en-US" sz="36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pPr marL="1198179" indent="-1198179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Course Coordinator: Dan </a:t>
            </a: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Davison</a:t>
            </a:r>
          </a:p>
          <a:p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[1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] "Statistics on deaf Canadians," Canadian Association of the Deaf, 2015. [Online]. Available: http://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cad.ca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/issues-positions/statistics-on-deaf-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canadians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/. </a:t>
            </a:r>
            <a:endParaRPr lang="en-US" sz="2000" dirty="0" smtClean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[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2] T. Harrington, "Deaf population of the U.S. - Local and regional deaf populations," Gallaudet University Library Library, 2010. [Online]. Available: http://</a:t>
            </a:r>
            <a:r>
              <a:rPr lang="en-US" sz="2000" dirty="0" err="1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libguides.gallaudet.edu</a:t>
            </a:r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</a:t>
            </a:r>
            <a:r>
              <a:rPr lang="en-US" sz="2000" dirty="0" err="1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content.php?pid</a:t>
            </a:r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=119476&amp;sid=1029190. </a:t>
            </a:r>
            <a:endParaRPr lang="en-US" sz="20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[3] "Plot different SVM classifiers in the iris dataset — 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scikit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-learn 0.18.1 documentation", 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Scikit-learn.org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, 2017. [Online]. Available: http://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scikit-learn.org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/stable/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auto_examples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svm</a:t>
            </a:r>
            <a:r>
              <a:rPr lang="en-US" sz="2000" dirty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/</a:t>
            </a:r>
            <a:r>
              <a:rPr lang="en-US" sz="2000" dirty="0" err="1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plot_iris.html</a:t>
            </a:r>
            <a:r>
              <a:rPr lang="en-US" sz="20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.</a:t>
            </a:r>
            <a:endParaRPr lang="en-US" sz="2000" dirty="0">
              <a:solidFill>
                <a:srgbClr val="335C81"/>
              </a:solidFill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8321349" y="10399773"/>
            <a:ext cx="8381227" cy="4027472"/>
          </a:xfrm>
          <a:prstGeom prst="rect">
            <a:avLst/>
          </a:prstGeom>
          <a:solidFill>
            <a:srgbClr val="C1C0A8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>
                <a:effectLst/>
                <a:ea typeface="Calibri" charset="0"/>
                <a:cs typeface="Times New Roman" charset="0"/>
              </a:rPr>
              <a:t> Gloves</a:t>
            </a:r>
            <a:endParaRPr lang="en-US" sz="300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6" name="Text Box 10"/>
          <p:cNvSpPr txBox="1"/>
          <p:nvPr/>
        </p:nvSpPr>
        <p:spPr>
          <a:xfrm>
            <a:off x="18526365" y="12752645"/>
            <a:ext cx="3469547" cy="998588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MCU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7" name="Text Box 11"/>
          <p:cNvSpPr txBox="1"/>
          <p:nvPr/>
        </p:nvSpPr>
        <p:spPr>
          <a:xfrm>
            <a:off x="22914700" y="12820697"/>
            <a:ext cx="36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>
                <a:effectLst/>
                <a:ea typeface="Calibri" charset="0"/>
                <a:cs typeface="Times New Roman" charset="0"/>
              </a:rPr>
              <a:t>Wireless Module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8" name="Text Box 15"/>
          <p:cNvSpPr txBox="1"/>
          <p:nvPr/>
        </p:nvSpPr>
        <p:spPr>
          <a:xfrm>
            <a:off x="22914700" y="11235408"/>
            <a:ext cx="36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Power Source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9" name="Text Box 17"/>
          <p:cNvSpPr txBox="1"/>
          <p:nvPr/>
        </p:nvSpPr>
        <p:spPr>
          <a:xfrm>
            <a:off x="18461139" y="11235408"/>
            <a:ext cx="36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a typeface="Calibri" charset="0"/>
                <a:cs typeface="Times New Roman" charset="0"/>
              </a:rPr>
              <a:t>Sensors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21888209" y="15097592"/>
            <a:ext cx="3897872" cy="5458873"/>
          </a:xfrm>
          <a:prstGeom prst="rect">
            <a:avLst/>
          </a:prstGeom>
          <a:solidFill>
            <a:srgbClr val="C1C0A8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Android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7548356" y="15712492"/>
            <a:ext cx="5258962" cy="2517140"/>
          </a:xfrm>
          <a:prstGeom prst="rect">
            <a:avLst/>
          </a:prstGeom>
          <a:solidFill>
            <a:srgbClr val="C1C0A8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Server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5" name="Text Box 3"/>
          <p:cNvSpPr txBox="1"/>
          <p:nvPr/>
        </p:nvSpPr>
        <p:spPr>
          <a:xfrm>
            <a:off x="22411109" y="16591583"/>
            <a:ext cx="27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001">
            <a:schemeClr val="dk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Data Pipeline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6" name="Text Box 4"/>
          <p:cNvSpPr txBox="1"/>
          <p:nvPr/>
        </p:nvSpPr>
        <p:spPr>
          <a:xfrm>
            <a:off x="22414220" y="17709284"/>
            <a:ext cx="27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UI</a:t>
            </a:r>
            <a:endParaRPr lang="en-US" sz="3000" b="1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7" name="Text Box 5"/>
          <p:cNvSpPr txBox="1"/>
          <p:nvPr/>
        </p:nvSpPr>
        <p:spPr>
          <a:xfrm>
            <a:off x="22411109" y="18924460"/>
            <a:ext cx="270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3000" b="1" dirty="0">
                <a:effectLst/>
                <a:ea typeface="Calibri" charset="0"/>
                <a:cs typeface="Times New Roman" charset="0"/>
              </a:rPr>
              <a:t>Text to </a:t>
            </a:r>
            <a:r>
              <a:rPr lang="en-US" sz="3000" b="1" dirty="0" smtClean="0">
                <a:effectLst/>
                <a:ea typeface="Calibri" charset="0"/>
                <a:cs typeface="Times New Roman" charset="0"/>
              </a:rPr>
              <a:t>Speech</a:t>
            </a:r>
            <a:endParaRPr lang="en-US" sz="30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63" name="Text Box 3"/>
          <p:cNvSpPr txBox="1"/>
          <p:nvPr/>
        </p:nvSpPr>
        <p:spPr>
          <a:xfrm>
            <a:off x="27999100" y="16773284"/>
            <a:ext cx="4140000" cy="936000"/>
          </a:xfrm>
          <a:prstGeom prst="rect">
            <a:avLst/>
          </a:prstGeom>
          <a:solidFill>
            <a:srgbClr val="C6ACC9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b="1" dirty="0"/>
              <a:t>Prediction </a:t>
            </a:r>
            <a:r>
              <a:rPr lang="en-US" sz="3200" b="1" dirty="0" smtClean="0"/>
              <a:t>Algorithm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2796" y="18394827"/>
            <a:ext cx="2212717" cy="272055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 rot="5400000">
            <a:off x="27539331" y="10605114"/>
            <a:ext cx="5175722" cy="413248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Pic of glove</a:t>
            </a:r>
            <a:endParaRPr lang="en-US" dirty="0"/>
          </a:p>
        </p:txBody>
      </p:sp>
      <p:sp>
        <p:nvSpPr>
          <p:cNvPr id="72" name="Down Arrow 71"/>
          <p:cNvSpPr/>
          <p:nvPr/>
        </p:nvSpPr>
        <p:spPr>
          <a:xfrm>
            <a:off x="19202401" y="12222050"/>
            <a:ext cx="179614" cy="3600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Down Arrow 72"/>
          <p:cNvSpPr/>
          <p:nvPr/>
        </p:nvSpPr>
        <p:spPr>
          <a:xfrm>
            <a:off x="20913919" y="12222050"/>
            <a:ext cx="179614" cy="3600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19655001" y="11424930"/>
            <a:ext cx="1146220" cy="1395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75" name="Right Arrow 74"/>
          <p:cNvSpPr/>
          <p:nvPr/>
        </p:nvSpPr>
        <p:spPr>
          <a:xfrm>
            <a:off x="22087176" y="13083295"/>
            <a:ext cx="720000" cy="180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3294" y="15179112"/>
            <a:ext cx="3089737" cy="5492866"/>
          </a:xfrm>
          <a:prstGeom prst="rect">
            <a:avLst/>
          </a:prstGeom>
        </p:spPr>
      </p:pic>
      <p:sp>
        <p:nvSpPr>
          <p:cNvPr id="77" name="Down Arrow 76"/>
          <p:cNvSpPr/>
          <p:nvPr/>
        </p:nvSpPr>
        <p:spPr>
          <a:xfrm>
            <a:off x="24633745" y="13837072"/>
            <a:ext cx="180000" cy="2726802"/>
          </a:xfrm>
          <a:prstGeom prst="downArrow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9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2140" y="14561597"/>
            <a:ext cx="8853694" cy="6916017"/>
          </a:xfrm>
          <a:prstGeom prst="rect">
            <a:avLst/>
          </a:prstGeom>
        </p:spPr>
      </p:pic>
      <p:sp>
        <p:nvSpPr>
          <p:cNvPr id="95" name="Rectangle 94"/>
          <p:cNvSpPr/>
          <p:nvPr/>
        </p:nvSpPr>
        <p:spPr>
          <a:xfrm>
            <a:off x="35926473" y="29396022"/>
            <a:ext cx="12780169" cy="4953567"/>
          </a:xfrm>
          <a:prstGeom prst="rect">
            <a:avLst/>
          </a:prstGeom>
          <a:solidFill>
            <a:srgbClr val="68C5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7500" b="1" dirty="0" smtClean="0">
                <a:latin typeface="Bookman Old Style" charset="0"/>
                <a:ea typeface="Bookman Old Style" charset="0"/>
                <a:cs typeface="Bookman Old Style" charset="0"/>
              </a:rPr>
              <a:t>Features</a:t>
            </a:r>
            <a:endParaRPr lang="en-US" sz="75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35927318" y="30617652"/>
            <a:ext cx="12780169" cy="7051167"/>
          </a:xfrm>
          <a:prstGeom prst="rect">
            <a:avLst/>
          </a:prstGeom>
          <a:solidFill>
            <a:srgbClr val="DC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Supports 15 American Sign Language (ASL) signs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Supports ~20% of Japanese Sign Language (JSL) symbols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Theoretical accuracy of over 99%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Weighs under X grams </a:t>
            </a:r>
          </a:p>
          <a:p>
            <a:pPr marL="718911" indent="-718911">
              <a:spcBef>
                <a:spcPts val="12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rgbClr val="335C81"/>
                </a:solidFill>
                <a:latin typeface="Bookman Old Style" charset="0"/>
                <a:ea typeface="Bookman Old Style" charset="0"/>
                <a:cs typeface="Bookman Old Style" charset="0"/>
              </a:rPr>
              <a:t>Can run for more than 10 hour on a single charge</a:t>
            </a:r>
          </a:p>
        </p:txBody>
      </p:sp>
      <p:graphicFrame>
        <p:nvGraphicFramePr>
          <p:cNvPr id="98" name="Table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294887"/>
              </p:ext>
            </p:extLst>
          </p:nvPr>
        </p:nvGraphicFramePr>
        <p:xfrm>
          <a:off x="19245108" y="29734087"/>
          <a:ext cx="12337189" cy="19181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91291"/>
                <a:gridCol w="3308547"/>
                <a:gridCol w="5137351"/>
              </a:tblGrid>
              <a:tr h="639380"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Model</a:t>
                      </a:r>
                      <a:r>
                        <a:rPr lang="en-US" sz="3000" b="0" baseline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 Name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ASL (15 Signs)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JSL</a:t>
                      </a:r>
                      <a:r>
                        <a:rPr lang="en-US" sz="3000" b="0" baseline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 (20% of the symbols)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</a:tr>
              <a:tr h="639380"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SVM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96.3%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100%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</a:tr>
              <a:tr h="639380">
                <a:tc>
                  <a:txBody>
                    <a:bodyPr/>
                    <a:lstStyle/>
                    <a:p>
                      <a:r>
                        <a:rPr lang="en-US" sz="3000" b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Logistic</a:t>
                      </a:r>
                      <a:r>
                        <a:rPr lang="en-US" sz="3000" b="0" baseline="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 Regression</a:t>
                      </a:r>
                      <a:endParaRPr lang="en-US" sz="30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99.6%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smtClean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100%</a:t>
                      </a:r>
                      <a:endParaRPr lang="en-US" sz="3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solidFill>
                      <a:srgbClr val="68C5DB"/>
                    </a:solidFill>
                  </a:tcPr>
                </a:tc>
              </a:tr>
            </a:tbl>
          </a:graphicData>
        </a:graphic>
      </p:graphicFrame>
      <p:pic>
        <p:nvPicPr>
          <p:cNvPr id="99" name="Picture 98"/>
          <p:cNvPicPr>
            <a:picLocks noChangeAspect="1"/>
          </p:cNvPicPr>
          <p:nvPr/>
        </p:nvPicPr>
        <p:blipFill rotWithShape="1">
          <a:blip r:embed="rId6"/>
          <a:srcRect l="3522" t="4551" r="6640"/>
          <a:stretch/>
        </p:blipFill>
        <p:spPr>
          <a:xfrm>
            <a:off x="26246075" y="32236399"/>
            <a:ext cx="6066861" cy="4834403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 rotWithShape="1">
          <a:blip r:embed="rId7"/>
          <a:srcRect l="2926" t="4566" r="6050"/>
          <a:stretch/>
        </p:blipFill>
        <p:spPr>
          <a:xfrm>
            <a:off x="18300506" y="32236399"/>
            <a:ext cx="6194788" cy="4871246"/>
          </a:xfrm>
          <a:prstGeom prst="rect">
            <a:avLst/>
          </a:prstGeom>
        </p:spPr>
      </p:pic>
      <p:sp>
        <p:nvSpPr>
          <p:cNvPr id="102" name="Left-Right Arrow 101"/>
          <p:cNvSpPr/>
          <p:nvPr/>
        </p:nvSpPr>
        <p:spPr>
          <a:xfrm>
            <a:off x="25175185" y="17062318"/>
            <a:ext cx="2701000" cy="180000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8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628</TotalTime>
  <Words>440</Words>
  <Application>Microsoft Macintosh PowerPoint</Application>
  <PresentationFormat>Custom</PresentationFormat>
  <Paragraphs>58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Bookman Old Style</vt:lpstr>
      <vt:lpstr>Calibri</vt:lpstr>
      <vt:lpstr>Calibri Light</vt:lpstr>
      <vt:lpstr>Garamond</vt:lpstr>
      <vt:lpstr>Helvetica</vt:lpstr>
      <vt:lpstr>Mangal</vt:lpstr>
      <vt:lpstr>Times New Roman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Biraj K</dc:creator>
  <cp:lastModifiedBy>Biraj K</cp:lastModifiedBy>
  <cp:revision>40</cp:revision>
  <cp:lastPrinted>2017-03-14T00:01:24Z</cp:lastPrinted>
  <dcterms:created xsi:type="dcterms:W3CDTF">2017-03-09T23:11:00Z</dcterms:created>
  <dcterms:modified xsi:type="dcterms:W3CDTF">2017-03-14T00:06:10Z</dcterms:modified>
</cp:coreProperties>
</file>

<file path=docProps/thumbnail.jpeg>
</file>